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63" r:id="rId8"/>
    <p:sldId id="259" r:id="rId9"/>
    <p:sldId id="260" r:id="rId10"/>
    <p:sldId id="262" r:id="rId11"/>
    <p:sldId id="261" r:id="rId12"/>
    <p:sldId id="264" r:id="rId13"/>
    <p:sldId id="265" r:id="rId14"/>
    <p:sldId id="266" r:id="rId15"/>
    <p:sldId id="267" r:id="rId16"/>
    <p:sldId id="268" r:id="rId17"/>
    <p:sldId id="271" r:id="rId18"/>
    <p:sldId id="277" r:id="rId19"/>
    <p:sldId id="269" r:id="rId20"/>
    <p:sldId id="270" r:id="rId21"/>
    <p:sldId id="272" r:id="rId2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B04B06-CD08-4321-AD43-57D80A29027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A3CDEF1-1BE4-4381-8AEC-79D85BCD0392}">
      <dgm:prSet/>
      <dgm:spPr/>
      <dgm:t>
        <a:bodyPr/>
        <a:lstStyle/>
        <a:p>
          <a:r>
            <a:rPr lang="sl-SI" dirty="0"/>
            <a:t>Upravni odbor Gimnazije Brežice:</a:t>
          </a:r>
          <a:endParaRPr lang="en-US" dirty="0"/>
        </a:p>
      </dgm:t>
    </dgm:pt>
    <dgm:pt modelId="{075DF746-A8F8-4C8F-B8E6-8288D3E4FB5D}" type="parTrans" cxnId="{75C1A82E-7531-401A-994A-6A7DFA1785FB}">
      <dgm:prSet/>
      <dgm:spPr/>
      <dgm:t>
        <a:bodyPr/>
        <a:lstStyle/>
        <a:p>
          <a:endParaRPr lang="en-US"/>
        </a:p>
      </dgm:t>
    </dgm:pt>
    <dgm:pt modelId="{594532D1-C7CF-420A-80E7-4EF3FC4AF990}" type="sibTrans" cxnId="{75C1A82E-7531-401A-994A-6A7DFA1785FB}">
      <dgm:prSet/>
      <dgm:spPr/>
      <dgm:t>
        <a:bodyPr/>
        <a:lstStyle/>
        <a:p>
          <a:endParaRPr lang="en-US"/>
        </a:p>
      </dgm:t>
    </dgm:pt>
    <dgm:pt modelId="{55E9DC15-4DE9-4577-9DE5-C86E67FEAE66}">
      <dgm:prSet/>
      <dgm:spPr/>
      <dgm:t>
        <a:bodyPr/>
        <a:lstStyle/>
        <a:p>
          <a:r>
            <a:rPr lang="sl-SI" dirty="0"/>
            <a:t>- 4 člani imenovani s strani Sveta staršev</a:t>
          </a:r>
          <a:endParaRPr lang="en-US" dirty="0"/>
        </a:p>
      </dgm:t>
    </dgm:pt>
    <dgm:pt modelId="{D422185A-C2FD-4D70-A17E-061298FBE383}" type="parTrans" cxnId="{6B06B19E-EAF5-4FA7-B4AA-871B73BCEAE7}">
      <dgm:prSet/>
      <dgm:spPr/>
      <dgm:t>
        <a:bodyPr/>
        <a:lstStyle/>
        <a:p>
          <a:endParaRPr lang="en-US"/>
        </a:p>
      </dgm:t>
    </dgm:pt>
    <dgm:pt modelId="{601E0865-0347-42DF-832E-BC455CCF4C92}" type="sibTrans" cxnId="{6B06B19E-EAF5-4FA7-B4AA-871B73BCEAE7}">
      <dgm:prSet/>
      <dgm:spPr/>
      <dgm:t>
        <a:bodyPr/>
        <a:lstStyle/>
        <a:p>
          <a:endParaRPr lang="en-US"/>
        </a:p>
      </dgm:t>
    </dgm:pt>
    <dgm:pt modelId="{102FF108-197E-47D3-B307-1A68BED60F9E}">
      <dgm:prSet/>
      <dgm:spPr/>
      <dgm:t>
        <a:bodyPr/>
        <a:lstStyle/>
        <a:p>
          <a:r>
            <a:rPr lang="sl-SI" dirty="0"/>
            <a:t>- 3 člani imenovani s strani zaposlenih na Gimnaziji Brežice</a:t>
          </a:r>
          <a:endParaRPr lang="en-US" dirty="0"/>
        </a:p>
      </dgm:t>
    </dgm:pt>
    <dgm:pt modelId="{CD2E51E5-6F2B-4538-8850-189ECEE80E0A}" type="parTrans" cxnId="{0E039C71-FE77-4BAC-93DA-CCE277AB4B6C}">
      <dgm:prSet/>
      <dgm:spPr/>
      <dgm:t>
        <a:bodyPr/>
        <a:lstStyle/>
        <a:p>
          <a:endParaRPr lang="en-US"/>
        </a:p>
      </dgm:t>
    </dgm:pt>
    <dgm:pt modelId="{550C5A77-60EE-476D-A1C1-6F37F8C3BC8B}" type="sibTrans" cxnId="{0E039C71-FE77-4BAC-93DA-CCE277AB4B6C}">
      <dgm:prSet/>
      <dgm:spPr/>
      <dgm:t>
        <a:bodyPr/>
        <a:lstStyle/>
        <a:p>
          <a:endParaRPr lang="en-US"/>
        </a:p>
      </dgm:t>
    </dgm:pt>
    <dgm:pt modelId="{B49BE786-53E0-4991-9FA1-573A53AB9FE0}">
      <dgm:prSet/>
      <dgm:spPr/>
      <dgm:t>
        <a:bodyPr/>
        <a:lstStyle/>
        <a:p>
          <a:r>
            <a:rPr lang="sl-SI" dirty="0"/>
            <a:t>1. seja UO ŠS v šolskem letu 2019/20 bo v ponedeljek, 14. 10. 2019 ob 16. uri.</a:t>
          </a:r>
          <a:endParaRPr lang="en-US" dirty="0"/>
        </a:p>
      </dgm:t>
    </dgm:pt>
    <dgm:pt modelId="{2FF63BEC-6F5C-4680-B2A1-1BD4B751E707}" type="parTrans" cxnId="{DA6321C7-2EEB-4563-814B-64AFAADCF203}">
      <dgm:prSet/>
      <dgm:spPr/>
      <dgm:t>
        <a:bodyPr/>
        <a:lstStyle/>
        <a:p>
          <a:endParaRPr lang="en-US"/>
        </a:p>
      </dgm:t>
    </dgm:pt>
    <dgm:pt modelId="{EF5E5EB3-D7E4-4903-9688-3A127F460A2A}" type="sibTrans" cxnId="{DA6321C7-2EEB-4563-814B-64AFAADCF203}">
      <dgm:prSet/>
      <dgm:spPr/>
      <dgm:t>
        <a:bodyPr/>
        <a:lstStyle/>
        <a:p>
          <a:endParaRPr lang="en-US"/>
        </a:p>
      </dgm:t>
    </dgm:pt>
    <dgm:pt modelId="{DDFD22A7-701F-4E97-9C5C-A60FAB170795}" type="pres">
      <dgm:prSet presAssocID="{47B04B06-CD08-4321-AD43-57D80A290274}" presName="linear" presStyleCnt="0">
        <dgm:presLayoutVars>
          <dgm:animLvl val="lvl"/>
          <dgm:resizeHandles val="exact"/>
        </dgm:presLayoutVars>
      </dgm:prSet>
      <dgm:spPr/>
    </dgm:pt>
    <dgm:pt modelId="{357FF644-CFBD-4D20-859A-15237BC7FB69}" type="pres">
      <dgm:prSet presAssocID="{CA3CDEF1-1BE4-4381-8AEC-79D85BCD039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D21383F-2645-47E4-9C13-8A78C454F086}" type="pres">
      <dgm:prSet presAssocID="{594532D1-C7CF-420A-80E7-4EF3FC4AF990}" presName="spacer" presStyleCnt="0"/>
      <dgm:spPr/>
    </dgm:pt>
    <dgm:pt modelId="{C694D7BD-5DB1-4566-ABB2-89947FDB77C9}" type="pres">
      <dgm:prSet presAssocID="{55E9DC15-4DE9-4577-9DE5-C86E67FEAE6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25D02E6-66BE-49D8-9B80-9B6ABFB71538}" type="pres">
      <dgm:prSet presAssocID="{601E0865-0347-42DF-832E-BC455CCF4C92}" presName="spacer" presStyleCnt="0"/>
      <dgm:spPr/>
    </dgm:pt>
    <dgm:pt modelId="{8B3215BC-58CB-4171-98A9-3DCADCE6F8DF}" type="pres">
      <dgm:prSet presAssocID="{102FF108-197E-47D3-B307-1A68BED60F9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A395531-E357-4492-91B5-538391745B58}" type="pres">
      <dgm:prSet presAssocID="{550C5A77-60EE-476D-A1C1-6F37F8C3BC8B}" presName="spacer" presStyleCnt="0"/>
      <dgm:spPr/>
    </dgm:pt>
    <dgm:pt modelId="{38ACEA45-0C4B-40C1-A8E6-216361C19408}" type="pres">
      <dgm:prSet presAssocID="{B49BE786-53E0-4991-9FA1-573A53AB9FE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FEF7C02-5192-40F1-BC02-484EB79023CE}" type="presOf" srcId="{47B04B06-CD08-4321-AD43-57D80A290274}" destId="{DDFD22A7-701F-4E97-9C5C-A60FAB170795}" srcOrd="0" destOrd="0" presId="urn:microsoft.com/office/officeart/2005/8/layout/vList2"/>
    <dgm:cxn modelId="{8E665B29-7120-498B-8B90-924F8B019F1D}" type="presOf" srcId="{102FF108-197E-47D3-B307-1A68BED60F9E}" destId="{8B3215BC-58CB-4171-98A9-3DCADCE6F8DF}" srcOrd="0" destOrd="0" presId="urn:microsoft.com/office/officeart/2005/8/layout/vList2"/>
    <dgm:cxn modelId="{75C1A82E-7531-401A-994A-6A7DFA1785FB}" srcId="{47B04B06-CD08-4321-AD43-57D80A290274}" destId="{CA3CDEF1-1BE4-4381-8AEC-79D85BCD0392}" srcOrd="0" destOrd="0" parTransId="{075DF746-A8F8-4C8F-B8E6-8288D3E4FB5D}" sibTransId="{594532D1-C7CF-420A-80E7-4EF3FC4AF990}"/>
    <dgm:cxn modelId="{8B10825F-A577-4546-BF99-C4DF4BB597FE}" type="presOf" srcId="{CA3CDEF1-1BE4-4381-8AEC-79D85BCD0392}" destId="{357FF644-CFBD-4D20-859A-15237BC7FB69}" srcOrd="0" destOrd="0" presId="urn:microsoft.com/office/officeart/2005/8/layout/vList2"/>
    <dgm:cxn modelId="{586BFC64-34CC-4A51-9142-630A15A8D6ED}" type="presOf" srcId="{B49BE786-53E0-4991-9FA1-573A53AB9FE0}" destId="{38ACEA45-0C4B-40C1-A8E6-216361C19408}" srcOrd="0" destOrd="0" presId="urn:microsoft.com/office/officeart/2005/8/layout/vList2"/>
    <dgm:cxn modelId="{AE988A71-C5F4-46DD-890B-583B1DAB40FA}" type="presOf" srcId="{55E9DC15-4DE9-4577-9DE5-C86E67FEAE66}" destId="{C694D7BD-5DB1-4566-ABB2-89947FDB77C9}" srcOrd="0" destOrd="0" presId="urn:microsoft.com/office/officeart/2005/8/layout/vList2"/>
    <dgm:cxn modelId="{0E039C71-FE77-4BAC-93DA-CCE277AB4B6C}" srcId="{47B04B06-CD08-4321-AD43-57D80A290274}" destId="{102FF108-197E-47D3-B307-1A68BED60F9E}" srcOrd="2" destOrd="0" parTransId="{CD2E51E5-6F2B-4538-8850-189ECEE80E0A}" sibTransId="{550C5A77-60EE-476D-A1C1-6F37F8C3BC8B}"/>
    <dgm:cxn modelId="{6B06B19E-EAF5-4FA7-B4AA-871B73BCEAE7}" srcId="{47B04B06-CD08-4321-AD43-57D80A290274}" destId="{55E9DC15-4DE9-4577-9DE5-C86E67FEAE66}" srcOrd="1" destOrd="0" parTransId="{D422185A-C2FD-4D70-A17E-061298FBE383}" sibTransId="{601E0865-0347-42DF-832E-BC455CCF4C92}"/>
    <dgm:cxn modelId="{DA6321C7-2EEB-4563-814B-64AFAADCF203}" srcId="{47B04B06-CD08-4321-AD43-57D80A290274}" destId="{B49BE786-53E0-4991-9FA1-573A53AB9FE0}" srcOrd="3" destOrd="0" parTransId="{2FF63BEC-6F5C-4680-B2A1-1BD4B751E707}" sibTransId="{EF5E5EB3-D7E4-4903-9688-3A127F460A2A}"/>
    <dgm:cxn modelId="{192A3963-988E-4974-BB1E-962978023526}" type="presParOf" srcId="{DDFD22A7-701F-4E97-9C5C-A60FAB170795}" destId="{357FF644-CFBD-4D20-859A-15237BC7FB69}" srcOrd="0" destOrd="0" presId="urn:microsoft.com/office/officeart/2005/8/layout/vList2"/>
    <dgm:cxn modelId="{E05266E8-F5B5-4698-9C4B-223AFE841A3F}" type="presParOf" srcId="{DDFD22A7-701F-4E97-9C5C-A60FAB170795}" destId="{FD21383F-2645-47E4-9C13-8A78C454F086}" srcOrd="1" destOrd="0" presId="urn:microsoft.com/office/officeart/2005/8/layout/vList2"/>
    <dgm:cxn modelId="{4A5620F8-BF90-4001-8B18-3FB12A554B88}" type="presParOf" srcId="{DDFD22A7-701F-4E97-9C5C-A60FAB170795}" destId="{C694D7BD-5DB1-4566-ABB2-89947FDB77C9}" srcOrd="2" destOrd="0" presId="urn:microsoft.com/office/officeart/2005/8/layout/vList2"/>
    <dgm:cxn modelId="{3346AC5A-8D8E-4595-A1E6-4666E16E5EBE}" type="presParOf" srcId="{DDFD22A7-701F-4E97-9C5C-A60FAB170795}" destId="{925D02E6-66BE-49D8-9B80-9B6ABFB71538}" srcOrd="3" destOrd="0" presId="urn:microsoft.com/office/officeart/2005/8/layout/vList2"/>
    <dgm:cxn modelId="{A571B690-190E-47E5-80CB-3E8920704E47}" type="presParOf" srcId="{DDFD22A7-701F-4E97-9C5C-A60FAB170795}" destId="{8B3215BC-58CB-4171-98A9-3DCADCE6F8DF}" srcOrd="4" destOrd="0" presId="urn:microsoft.com/office/officeart/2005/8/layout/vList2"/>
    <dgm:cxn modelId="{6ADDFCF7-DDFF-4485-96CA-1556D82FA361}" type="presParOf" srcId="{DDFD22A7-701F-4E97-9C5C-A60FAB170795}" destId="{4A395531-E357-4492-91B5-538391745B58}" srcOrd="5" destOrd="0" presId="urn:microsoft.com/office/officeart/2005/8/layout/vList2"/>
    <dgm:cxn modelId="{4A33F482-530D-4933-9916-E1604918717C}" type="presParOf" srcId="{DDFD22A7-701F-4E97-9C5C-A60FAB170795}" destId="{38ACEA45-0C4B-40C1-A8E6-216361C1940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FF644-CFBD-4D20-859A-15237BC7FB69}">
      <dsp:nvSpPr>
        <dsp:cNvPr id="0" name=""/>
        <dsp:cNvSpPr/>
      </dsp:nvSpPr>
      <dsp:spPr>
        <a:xfrm>
          <a:off x="0" y="429603"/>
          <a:ext cx="6513603" cy="11917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000" kern="1200" dirty="0"/>
            <a:t>Upravni odbor Gimnazije Brežice:</a:t>
          </a:r>
          <a:endParaRPr lang="en-US" sz="3000" kern="1200" dirty="0"/>
        </a:p>
      </dsp:txBody>
      <dsp:txXfrm>
        <a:off x="58177" y="487780"/>
        <a:ext cx="6397249" cy="1075400"/>
      </dsp:txXfrm>
    </dsp:sp>
    <dsp:sp modelId="{C694D7BD-5DB1-4566-ABB2-89947FDB77C9}">
      <dsp:nvSpPr>
        <dsp:cNvPr id="0" name=""/>
        <dsp:cNvSpPr/>
      </dsp:nvSpPr>
      <dsp:spPr>
        <a:xfrm>
          <a:off x="0" y="1707758"/>
          <a:ext cx="6513603" cy="119175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000" kern="1200" dirty="0"/>
            <a:t>- 4 člani imenovani s strani Sveta staršev</a:t>
          </a:r>
          <a:endParaRPr lang="en-US" sz="3000" kern="1200" dirty="0"/>
        </a:p>
      </dsp:txBody>
      <dsp:txXfrm>
        <a:off x="58177" y="1765935"/>
        <a:ext cx="6397249" cy="1075400"/>
      </dsp:txXfrm>
    </dsp:sp>
    <dsp:sp modelId="{8B3215BC-58CB-4171-98A9-3DCADCE6F8DF}">
      <dsp:nvSpPr>
        <dsp:cNvPr id="0" name=""/>
        <dsp:cNvSpPr/>
      </dsp:nvSpPr>
      <dsp:spPr>
        <a:xfrm>
          <a:off x="0" y="2985913"/>
          <a:ext cx="6513603" cy="1191754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000" kern="1200" dirty="0"/>
            <a:t>- 3 člani imenovani s strani zaposlenih na Gimnaziji Brežice</a:t>
          </a:r>
          <a:endParaRPr lang="en-US" sz="3000" kern="1200" dirty="0"/>
        </a:p>
      </dsp:txBody>
      <dsp:txXfrm>
        <a:off x="58177" y="3044090"/>
        <a:ext cx="6397249" cy="1075400"/>
      </dsp:txXfrm>
    </dsp:sp>
    <dsp:sp modelId="{38ACEA45-0C4B-40C1-A8E6-216361C19408}">
      <dsp:nvSpPr>
        <dsp:cNvPr id="0" name=""/>
        <dsp:cNvSpPr/>
      </dsp:nvSpPr>
      <dsp:spPr>
        <a:xfrm>
          <a:off x="0" y="4264067"/>
          <a:ext cx="6513603" cy="119175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3000" kern="1200" dirty="0"/>
            <a:t>1. seja UO ŠS v šolskem letu 2019/20 bo v ponedeljek, 14. 10. 2019 ob 16. uri.</a:t>
          </a:r>
          <a:endParaRPr lang="en-US" sz="3000" kern="1200" dirty="0"/>
        </a:p>
      </dsp:txBody>
      <dsp:txXfrm>
        <a:off x="58177" y="4322244"/>
        <a:ext cx="6397249" cy="1075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A1EFB4-D430-48ED-8842-906C85429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BBCCB77-B769-4C5E-9F19-1E2E73239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FFD3D10-B096-4F73-AF5E-0CEC0E4C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C4314C8-1BC2-46B4-8956-940E95F89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8064DA1-87F9-45FA-8C3A-E3C31FC6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4016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906451-ED05-42A8-B2CF-E4C9A1689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265C4720-E02D-4F5A-8D39-B4CAFF5F0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9C32388-EEB1-4014-88FA-ECD4CFF59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28D72BD-7A3A-4B6F-A7CB-533B47A19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1EC7179-52EE-4C21-A957-FE59D0B20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9200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A90BDE12-5DF2-4533-871F-34101EA10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342B5CC1-9128-427E-A929-7881F6111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B9E4CC2-FAEA-4F7D-B0A4-67729CD2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5640313-182E-43C5-BCF7-444D2CCDB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00E1471-7F09-4036-B3B8-2A9E5780E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468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7D9D19-0AB9-442A-9C8D-712B45919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899384E-A60E-4E00-9CC2-6556B3034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A91D4DD-DB58-41E3-8E38-63574D013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757A018-5BCB-4B6B-840A-AF82C18F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DEB1C25-072E-47CA-8992-DE3847C8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632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363500-0D54-49B5-83AF-82B03398E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FC677F6-DC1F-496A-B060-EF781F788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A9310F8-3BBD-4C7D-AEF4-4AF062E2D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B7D8FF1-8E33-4EAA-B9C4-204E883B2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D158DF7-6690-4C29-875D-71BC003D7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2924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9D0C16C-4442-4D8F-9C90-8F64B43D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E4039D2-6BC0-4292-8FA9-92A6706F02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F44D61F5-961E-4D93-B4EF-A63065AE94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513F8D30-9626-44B8-974E-82070D412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5BFB69F2-BAD3-4D08-A310-59CB62857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ADA8518-F940-4190-8684-670E4AC3D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762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649E4A-BB97-451F-B4FC-815691C59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88D347F-35FE-4EA8-AAEF-34D26B018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1F064B72-FEAD-470A-AA29-86B14C12F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E32DE0AD-DA61-464D-9EB4-60EBA70E40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154FAB4D-7FF0-480D-B1AF-4323624D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A67A515-7F2C-4D7F-8D8C-1BF0A262C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C111E6DB-3399-4140-9494-CFCD581F3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7348C30F-4516-4607-9645-01760823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98640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A7FAAF-41D9-4BE4-B44F-0E6FBED7F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B0540F6E-FFF6-4C24-A0D4-D34ED24EC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B5A3F507-1ED6-46FC-B58D-462FFAFE8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FE0BE1E-E96C-4FF7-BE36-EB184D6B7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7918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B858503D-4F05-4FB9-A6BA-E464FCEFB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50F1385F-A055-4B7A-AD8B-2EC872F98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AF1AF71B-489A-4769-83DC-5D734520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40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2FD734-F8FD-4FD6-8190-DBAC3C619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CC5C013-1791-4BD1-A07A-5FBCD4F66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250DB07-B620-428A-849F-A25CB2391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736D4AF-2CFD-4F36-B348-DBFDCD11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40FBDF2-BF53-45F8-A7B7-1A7AB73F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6F3C896-6F98-4EEA-85CF-0039E1FC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682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FA0597-0C8E-4B10-ACB7-D9E894669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C1E08783-D486-439A-AA61-075288A18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730B48AD-BE65-499E-9CA6-AE65815B7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0B5AB07-B59A-4862-A0A9-78A8981F9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BBD6144-3F48-4DF4-B77F-DB712EF9F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EBDAC7E-E172-4408-A9AA-D70263107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8740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BFD4788A-7AB3-4B5B-826A-7E920D299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3D7D915-2BD9-4A5A-AFE5-B78546DCA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C535FAF-2F30-4DF8-A8C9-02E1C7C04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916FE-3188-4023-9048-743E5B412BFE}" type="datetimeFigureOut">
              <a:rPr lang="sl-SI" smtClean="0"/>
              <a:t>7.10.2019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ABE4583-F86E-4354-8B14-3DDA341EB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12C2B9F-BCB7-4C15-8816-DAFCD010C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3D967-2B72-4B5B-A4C8-70E8CA894D5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969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mnazija-brezice.si/index.php/svet-starsev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mnazija-brezice.si/index.php/obvezne-izbirne-vsebin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4E4D4F8-0666-4056-ACA5-A783F9CAF4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seja Sveta staršev Gimnazije Brežice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B70DFEE-77D1-4826-B1E9-1806882E4E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26. 9. 2019</a:t>
            </a:r>
          </a:p>
        </p:txBody>
      </p:sp>
    </p:spTree>
    <p:extLst>
      <p:ext uri="{BB962C8B-B14F-4D97-AF65-F5344CB8AC3E}">
        <p14:creationId xmlns:p14="http://schemas.microsoft.com/office/powerpoint/2010/main" val="3362764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8CEE3D-51A2-43F8-8A1E-570E07B78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Zapisnik 2. dopisne seje z dne 28. 5. 2019</a:t>
            </a:r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B0762FFA-E955-4B21-8939-5AC5C54A35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8232" y="1408176"/>
            <a:ext cx="5969733" cy="475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906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DA047A-DDB6-4AA0-8552-A8CE2017F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EA3AAC3-1D2C-44D4-9AA5-ADD60A49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Svet staršev Gimnazije Brežice se je seznanil z zapisniki ter sklepi zadnjih dveh sej Sveta staršev v šolskem letu 2018/19.</a:t>
            </a:r>
          </a:p>
          <a:p>
            <a:r>
              <a:rPr lang="sl-SI" dirty="0"/>
              <a:t>Zapisniki so objavljeni na šolski spletni strani:</a:t>
            </a:r>
          </a:p>
          <a:p>
            <a:pPr marL="0" indent="0">
              <a:buNone/>
            </a:pPr>
            <a:r>
              <a:rPr lang="sl-SI" dirty="0">
                <a:hlinkClick r:id="rId2"/>
              </a:rPr>
              <a:t>http://www.gimnazija-brezice.si/index.php/svet-starsev/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53822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3D29D0-299F-4890-9C47-6EFED39B43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4. Poročilo o realizaciji Letnega delovnega načrta šole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56930DD-706D-4381-99DD-69A9211D42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59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D75CDE-7316-46ED-9DFE-A54D761CC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C0D38BF-643E-45E3-AC25-B2A7149EF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Predlog sklepa:</a:t>
            </a:r>
          </a:p>
          <a:p>
            <a:pPr marL="0" indent="0">
              <a:buNone/>
            </a:pPr>
            <a:r>
              <a:rPr lang="sl-SI" dirty="0"/>
              <a:t>Svet staršev se je seznanil s poročilom o realizaciji LDN za šolsko leto 2018/2019.</a:t>
            </a:r>
          </a:p>
        </p:txBody>
      </p:sp>
    </p:spTree>
    <p:extLst>
      <p:ext uri="{BB962C8B-B14F-4D97-AF65-F5344CB8AC3E}">
        <p14:creationId xmlns:p14="http://schemas.microsoft.com/office/powerpoint/2010/main" val="390766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E75285-71CA-4D32-84F0-74FC3B6B69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5. Obravnava Letnega delovnega načrta zavoda za šolsko leto 2019/2020.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755CB1A-1CFD-4F63-86AA-D016F5523E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1699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756599-C78F-4980-8CE1-DA7AAF2F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176203A-4F6D-4550-9C5B-B2E1CDA8D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Predlog sklepa: Svet staršev se je seznanil z  LDN za šolsko leto 2019/2020. </a:t>
            </a:r>
          </a:p>
          <a:p>
            <a:r>
              <a:rPr lang="sl-SI" dirty="0"/>
              <a:t>Predlog sklepa: Morebitne predloge bodo predstavniki Svet staršev posredovali na e-mail naslov ravnatelja šole do 30. septembra 2019.</a:t>
            </a:r>
          </a:p>
        </p:txBody>
      </p:sp>
    </p:spTree>
    <p:extLst>
      <p:ext uri="{BB962C8B-B14F-4D97-AF65-F5344CB8AC3E}">
        <p14:creationId xmlns:p14="http://schemas.microsoft.com/office/powerpoint/2010/main" val="193742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EEF3DF-7E88-47FC-9163-F6A631A0FA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6. Predlog nadstandardnega programa v šolskem letu 2018/2019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7FF998D-70B5-43D7-9AF0-54AC08C1D0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5531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9EE8DD-61EC-4BB7-BB60-3C06C381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AEFF6EE-B0DF-492F-9485-8386ADB7A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Katalog Obveznih izbirnih vsebin 2019/2020 (dijakova prosta izbira)</a:t>
            </a:r>
          </a:p>
          <a:p>
            <a:pPr marL="0" indent="0">
              <a:buNone/>
            </a:pPr>
            <a:r>
              <a:rPr lang="sl-SI" dirty="0">
                <a:hlinkClick r:id="rId2"/>
              </a:rPr>
              <a:t>http://www.gimnazija-brezice.si/index.php/obvezne-izbirne-vsebine/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25043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28BB40-0E01-442D-94C7-3C240B70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1676603"/>
          </a:xfrm>
        </p:spPr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684652A-103F-4230-A2D2-2F3B09B54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651466" cy="3785419"/>
          </a:xfrm>
        </p:spPr>
        <p:txBody>
          <a:bodyPr>
            <a:normAutofit/>
          </a:bodyPr>
          <a:lstStyle/>
          <a:p>
            <a:r>
              <a:rPr lang="sl-SI" dirty="0"/>
              <a:t>VSEBINSKI IN FINANČNI PREDLOG DELOVANJA ŠOLSKEGA SKLADA ZA ŠOLSKO LETO 2019/2020</a:t>
            </a:r>
          </a:p>
          <a:p>
            <a:endParaRPr lang="en-US" sz="1800" dirty="0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63DAFA22-E351-4011-A51A-5CCA84B622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" t="9173" r="5970"/>
          <a:stretch/>
        </p:blipFill>
        <p:spPr>
          <a:xfrm>
            <a:off x="4572259" y="212349"/>
            <a:ext cx="6805314" cy="592082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90688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1EB536-19DA-44A8-B08F-9FC17C17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3F4ACB7-42D8-464C-915E-75F3012E3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Predlog sklepa: Svet staršev daje pozitivno soglasje k predlogu ravnatelja o nadstandardnih storitvah v šolskem letu 2019/2020.</a:t>
            </a:r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7099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1E4D20-6F21-4129-8700-C9606941E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4D141060-5CC5-468A-BD90-7DB5AD421C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2653" y="365125"/>
            <a:ext cx="5948788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45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DFA50EE-AD73-4B60-9A11-B387EE5C9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sl-SI" dirty="0">
                <a:solidFill>
                  <a:srgbClr val="FFFFFF"/>
                </a:solidFill>
              </a:rPr>
              <a:t>Delovanje upravnega odbora šolskega sklada GIB</a:t>
            </a:r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:a16="http://schemas.microsoft.com/office/drawing/2014/main" id="{2C111180-E5AC-458E-BBAA-CF56DD8566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657585"/>
              </p:ext>
            </p:extLst>
          </p:nvPr>
        </p:nvGraphicFramePr>
        <p:xfrm>
          <a:off x="4960124" y="466995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8616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0D1ECF-667A-4F51-919B-DEE041681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7. Pobude in predlogi staršev z roditeljskih sestankov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2E32CAF-AF3B-4E4A-A285-D9BC46742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6245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C20792-F4DD-4D20-858F-C95D7B32C1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1. Uvodni pozdrav, ugotovitev prisotnosti, sklepčnosti in imenovanje zapisnikarja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3299E4E-3751-4593-A557-874B77E3DD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036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0C8D10-AA1D-49A0-BF55-6242B33E5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B9D0155-A060-4B5F-9DBF-7857C1FB1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Svet staršev je sklepčen, prisotnih je bilo -- predstavnikov razredov, potrdili so predlagani dnevni red (soglasno po listi prisotnosti).</a:t>
            </a:r>
          </a:p>
          <a:p>
            <a:r>
              <a:rPr lang="sl-SI" dirty="0"/>
              <a:t>Za zapisnikarico Sveta staršev so imenovali gospo Cirili </a:t>
            </a:r>
            <a:r>
              <a:rPr lang="sl-SI" dirty="0" err="1"/>
              <a:t>Klarić</a:t>
            </a:r>
            <a:r>
              <a:rPr lang="sl-SI" dirty="0"/>
              <a:t> (soglasno po listi prisotnosti).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3106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3BF8D6-2867-47FC-AE6E-7B6FB153A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2. Konstituiranje Sveta staršev zavoda (imenovanje predsednika Sveta staršev in predstavnikov v Svet šole)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25855C3-EB1B-4755-B4CF-ABA7DA83B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588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1EDC6D-2A6E-4C04-8F5F-92BCA0C97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C8D7DF5-12DE-40A2-9826-1F6AAF745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Svet staršev zavoda Gimnazije Brežice je konstituiran, saj je bilo prisotnih – predstavnikov.</a:t>
            </a:r>
          </a:p>
          <a:p>
            <a:r>
              <a:rPr lang="sl-SI" dirty="0"/>
              <a:t>Za predsednika/predsednico Sveta staršev je s/z -- glasovi izglasovan/-a ----------.</a:t>
            </a:r>
          </a:p>
          <a:p>
            <a:r>
              <a:rPr lang="sl-SI" dirty="0"/>
              <a:t>Svet staršev je imenoval naslednje predstavnike v Svet šole:</a:t>
            </a:r>
          </a:p>
          <a:p>
            <a:pPr marL="0" indent="0">
              <a:buNone/>
            </a:pPr>
            <a:r>
              <a:rPr lang="sl-SI" dirty="0"/>
              <a:t>- x</a:t>
            </a:r>
          </a:p>
          <a:p>
            <a:pPr marL="0" indent="0">
              <a:buNone/>
            </a:pPr>
            <a:r>
              <a:rPr lang="sl-SI" dirty="0"/>
              <a:t>- x</a:t>
            </a:r>
          </a:p>
          <a:p>
            <a:pPr marL="0" indent="0">
              <a:buNone/>
            </a:pPr>
            <a:r>
              <a:rPr lang="sl-SI"/>
              <a:t>- x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0306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E642DB-E9DE-4777-A2F4-7B5373278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l-SI" dirty="0"/>
              <a:t>3. Pregled sklepov in potrditev zapisnika zadnjih dveh sej  Sveta staršev v šolskem letu 2018/2019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482FC90-02EE-4148-8D0A-4B5F66F553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1528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CB7D60-7FDD-4035-8B58-98778F37E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Zapisnik 3. seje Sveta staršev z dne, 30. 1. 2019: </a:t>
            </a:r>
            <a:br>
              <a:rPr lang="sl-SI" u="sng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05317CD-EAE7-40DD-856D-12CD22AE3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864"/>
            <a:ext cx="10774680" cy="49790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i="1" dirty="0"/>
              <a:t>Poročilo ravnatelja o sklepih:</a:t>
            </a:r>
          </a:p>
          <a:p>
            <a:pPr>
              <a:buFontTx/>
              <a:buChar char="-"/>
            </a:pPr>
            <a:r>
              <a:rPr lang="sl-SI" b="1" i="1" dirty="0"/>
              <a:t>trajnik:</a:t>
            </a:r>
            <a:r>
              <a:rPr lang="sl-SI" i="1" dirty="0"/>
              <a:t> za plačilo preko trajnika se je odločilo 40 staršev (10%), težavo šoli predstavlja programska oprema, potrebna je zamenjava ponudnika;</a:t>
            </a:r>
          </a:p>
          <a:p>
            <a:pPr>
              <a:buFontTx/>
              <a:buChar char="-"/>
            </a:pPr>
            <a:r>
              <a:rPr lang="sl-SI" b="1" i="1" dirty="0"/>
              <a:t>delovne sobote</a:t>
            </a:r>
            <a:r>
              <a:rPr lang="sl-SI" i="1" dirty="0"/>
              <a:t>: upoštevali bomo predlog, da se nadomeščanja pouka ne izvaja med počitnicami ali podaljšanimi vikendi; v primeru delovnih sobot bomo izvedli OIV vsebino;</a:t>
            </a:r>
          </a:p>
          <a:p>
            <a:pPr>
              <a:buFontTx/>
              <a:buChar char="-"/>
            </a:pPr>
            <a:r>
              <a:rPr lang="sl-SI" b="1" i="1" dirty="0"/>
              <a:t>ocenjevanje znanje po počitnicah, 3-dnevni rok brez pisnega ocenjevanja znanja: </a:t>
            </a:r>
            <a:r>
              <a:rPr lang="sl-SI" i="1" dirty="0"/>
              <a:t>pobuda je bila posredovana profesorjem, nekateri oddelki so se odločili drugače;</a:t>
            </a:r>
          </a:p>
          <a:p>
            <a:pPr>
              <a:buFontTx/>
              <a:buChar char="-"/>
            </a:pPr>
            <a:r>
              <a:rPr lang="sl-SI" b="1" i="1" dirty="0"/>
              <a:t>dopoldanske govorilne ure</a:t>
            </a:r>
            <a:r>
              <a:rPr lang="sl-SI" i="1" dirty="0"/>
              <a:t>: razpored je objavljen na šolski spletni strani, razredniki bodo posredovali elektronske naslove profesorjev;</a:t>
            </a:r>
          </a:p>
          <a:p>
            <a:pPr>
              <a:buFontTx/>
              <a:buChar char="-"/>
            </a:pPr>
            <a:r>
              <a:rPr lang="sl-SI" b="1" i="1" dirty="0"/>
              <a:t>izbirni predmeti v 2. in 3. letniku</a:t>
            </a:r>
            <a:r>
              <a:rPr lang="sl-SI" i="1" dirty="0"/>
              <a:t>: sedanji predlog je bil oblikovan na pobudo Sveta staršev v šolskem letu 2015/16; upoštevan bo predlog po dopolnitvi izbirnosti v 2. in 3. letniku, z naslednjim šolskim letom bomo uvedli ITS.</a:t>
            </a:r>
          </a:p>
          <a:p>
            <a:pPr>
              <a:buFontTx/>
              <a:buChar char="-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98155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BC1B13-683E-4141-8D6D-F43D95353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dirty="0"/>
              <a:t>Priloga: ocenjevanje znanje po počitnicah</a:t>
            </a:r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AA328734-AF50-49AB-846C-8DBE54DA02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79905"/>
            <a:ext cx="7778562" cy="4351338"/>
          </a:xfrm>
          <a:prstGeom prst="rect">
            <a:avLst/>
          </a:prstGeom>
        </p:spPr>
      </p:pic>
      <p:sp>
        <p:nvSpPr>
          <p:cNvPr id="5" name="Puščica: desno 4">
            <a:extLst>
              <a:ext uri="{FF2B5EF4-FFF2-40B4-BE49-F238E27FC236}">
                <a16:creationId xmlns:a16="http://schemas.microsoft.com/office/drawing/2014/main" id="{94D0787A-48C4-4AC7-90B5-E9087FBD6137}"/>
              </a:ext>
            </a:extLst>
          </p:cNvPr>
          <p:cNvSpPr/>
          <p:nvPr/>
        </p:nvSpPr>
        <p:spPr>
          <a:xfrm>
            <a:off x="8413822" y="2608936"/>
            <a:ext cx="780586" cy="1784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9D16303D-3008-4BD7-9423-64A56BE6C5E4}"/>
              </a:ext>
            </a:extLst>
          </p:cNvPr>
          <p:cNvSpPr txBox="1"/>
          <p:nvPr/>
        </p:nvSpPr>
        <p:spPr>
          <a:xfrm>
            <a:off x="9345201" y="2575036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/>
              <a:t>na urniku ob ponedeljkih in torkih</a:t>
            </a: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F3255DA6-1431-4191-9205-C20F68EA87C4}"/>
              </a:ext>
            </a:extLst>
          </p:cNvPr>
          <p:cNvSpPr txBox="1"/>
          <p:nvPr/>
        </p:nvSpPr>
        <p:spPr>
          <a:xfrm>
            <a:off x="8598441" y="3010248"/>
            <a:ext cx="35935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/>
              <a:t>na urniku po ponedeljkih in petkih, 4. 11. – ZGO in 8. 11. - FIZ</a:t>
            </a:r>
          </a:p>
        </p:txBody>
      </p:sp>
      <p:sp>
        <p:nvSpPr>
          <p:cNvPr id="8" name="Puščica: desno 7">
            <a:extLst>
              <a:ext uri="{FF2B5EF4-FFF2-40B4-BE49-F238E27FC236}">
                <a16:creationId xmlns:a16="http://schemas.microsoft.com/office/drawing/2014/main" id="{BAFE789B-1DDA-4D10-970B-FEBC8A7ACF5D}"/>
              </a:ext>
            </a:extLst>
          </p:cNvPr>
          <p:cNvSpPr/>
          <p:nvPr/>
        </p:nvSpPr>
        <p:spPr>
          <a:xfrm>
            <a:off x="7776806" y="3044148"/>
            <a:ext cx="780586" cy="1784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315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591</Words>
  <Application>Microsoft Office PowerPoint</Application>
  <PresentationFormat>Širokozaslonsko</PresentationFormat>
  <Paragraphs>44</Paragraphs>
  <Slides>21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Officeova tema</vt:lpstr>
      <vt:lpstr>1. seja Sveta staršev Gimnazije Brežice</vt:lpstr>
      <vt:lpstr>PowerPointova predstavitev</vt:lpstr>
      <vt:lpstr>1. Uvodni pozdrav, ugotovitev prisotnosti, sklepčnosti in imenovanje zapisnikarja </vt:lpstr>
      <vt:lpstr>PowerPointova predstavitev</vt:lpstr>
      <vt:lpstr>2. Konstituiranje Sveta staršev zavoda (imenovanje predsednika Sveta staršev in predstavnikov v Svet šole)</vt:lpstr>
      <vt:lpstr>PowerPointova predstavitev</vt:lpstr>
      <vt:lpstr>3. Pregled sklepov in potrditev zapisnika zadnjih dveh sej  Sveta staršev v šolskem letu 2018/2019</vt:lpstr>
      <vt:lpstr>Zapisnik 3. seje Sveta staršev z dne, 30. 1. 2019:  </vt:lpstr>
      <vt:lpstr>Priloga: ocenjevanje znanje po počitnicah</vt:lpstr>
      <vt:lpstr>Zapisnik 2. dopisne seje z dne 28. 5. 2019</vt:lpstr>
      <vt:lpstr>PowerPointova predstavitev</vt:lpstr>
      <vt:lpstr>4. Poročilo o realizaciji Letnega delovnega načrta šole</vt:lpstr>
      <vt:lpstr>PowerPointova predstavitev</vt:lpstr>
      <vt:lpstr>5. Obravnava Letnega delovnega načrta zavoda za šolsko leto 2019/2020.</vt:lpstr>
      <vt:lpstr>PowerPointova predstavitev</vt:lpstr>
      <vt:lpstr>6. Predlog nadstandardnega programa v šolskem letu 2018/2019</vt:lpstr>
      <vt:lpstr>PowerPointova predstavitev</vt:lpstr>
      <vt:lpstr>PowerPointova predstavitev</vt:lpstr>
      <vt:lpstr>PowerPointova predstavitev</vt:lpstr>
      <vt:lpstr>Delovanje upravnega odbora šolskega sklada GIB</vt:lpstr>
      <vt:lpstr>7. Pobude in predlogi staršev z roditeljskih sestankov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seja Sveta staršev Gimnazije Brežice</dc:title>
  <dc:creator>Škof Uroš</dc:creator>
  <cp:lastModifiedBy>Škof Uroš</cp:lastModifiedBy>
  <cp:revision>4</cp:revision>
  <dcterms:created xsi:type="dcterms:W3CDTF">2019-09-26T14:32:52Z</dcterms:created>
  <dcterms:modified xsi:type="dcterms:W3CDTF">2019-10-07T09:06:21Z</dcterms:modified>
</cp:coreProperties>
</file>